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de55c6cff_2_2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de55c6cff_2_2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de55c6cff_2_2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cde55c6cff_2_2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de55c6cff_2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de55c6cff_2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de55c6c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de55c6c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de55c6cff_2_2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cde55c6cff_2_2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de55c6cff_2_2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de55c6cff_2_2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de55c6cff_2_2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cde55c6cff_2_2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de55c6cff_2_2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de55c6cff_2_2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de55c6cff_2_2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de55c6cff_2_2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de55c6cff_2_2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cde55c6cff_2_2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de55c6cff_2_2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cde55c6cff_2_2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1" Type="http://schemas.openxmlformats.org/officeDocument/2006/relationships/image" Target="../media/image35.png"/><Relationship Id="rId10" Type="http://schemas.openxmlformats.org/officeDocument/2006/relationships/image" Target="../media/image21.png"/><Relationship Id="rId12" Type="http://schemas.openxmlformats.org/officeDocument/2006/relationships/image" Target="../media/image20.png"/><Relationship Id="rId9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>
            <p:ph type="ctrTitle"/>
          </p:nvPr>
        </p:nvSpPr>
        <p:spPr>
          <a:xfrm>
            <a:off x="311700" y="288175"/>
            <a:ext cx="8520600" cy="9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CYPHER VAULT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311700" y="1613888"/>
            <a:ext cx="85206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s-419" sz="2058"/>
              <a:t>Integrantes: </a:t>
            </a:r>
            <a:br>
              <a:rPr b="1" lang="es-419" sz="2058"/>
            </a:br>
            <a:endParaRPr b="1" sz="2058"/>
          </a:p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419" sz="2000"/>
              <a:t>Flavio Ybarra           - 	</a:t>
            </a:r>
            <a:r>
              <a:rPr b="1" lang="es-419" sz="2000"/>
              <a:t>Melanie Ibarra</a:t>
            </a:r>
            <a:endParaRPr b="1" sz="2000"/>
          </a:p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419" sz="2000"/>
              <a:t>Fernando Trejo        -	</a:t>
            </a:r>
            <a:r>
              <a:rPr b="1" lang="es-419" sz="2000"/>
              <a:t>Javier Galeano</a:t>
            </a:r>
            <a:endParaRPr b="1" sz="2000"/>
          </a:p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s-419" sz="2000"/>
              <a:t>Ivan Sanchez 		-	</a:t>
            </a:r>
            <a:r>
              <a:rPr b="1" lang="es-419" sz="2000"/>
              <a:t>Alejandro Moras</a:t>
            </a:r>
            <a:endParaRPr b="1" sz="2000"/>
          </a:p>
        </p:txBody>
      </p:sp>
      <p:sp>
        <p:nvSpPr>
          <p:cNvPr id="280" name="Google Shape;280;p13"/>
          <p:cNvSpPr txBox="1"/>
          <p:nvPr/>
        </p:nvSpPr>
        <p:spPr>
          <a:xfrm>
            <a:off x="351075" y="1004050"/>
            <a:ext cx="234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00"/>
              <a:t>InnovaSoft</a:t>
            </a:r>
            <a:endParaRPr b="1" sz="2200"/>
          </a:p>
        </p:txBody>
      </p:sp>
      <p:sp>
        <p:nvSpPr>
          <p:cNvPr id="281" name="Google Shape;281;p13"/>
          <p:cNvSpPr txBox="1"/>
          <p:nvPr/>
        </p:nvSpPr>
        <p:spPr>
          <a:xfrm>
            <a:off x="443875" y="4643175"/>
            <a:ext cx="785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/>
              <a:t>Universidad Nacional General Sarmiento - </a:t>
            </a:r>
            <a:r>
              <a:rPr b="1" lang="es-419" sz="1200"/>
              <a:t>Primer cuatrimestre del 2024</a:t>
            </a:r>
            <a:endParaRPr b="1" sz="1200"/>
          </a:p>
        </p:txBody>
      </p:sp>
      <p:sp>
        <p:nvSpPr>
          <p:cNvPr id="282" name="Google Shape;282;p13"/>
          <p:cNvSpPr txBox="1"/>
          <p:nvPr/>
        </p:nvSpPr>
        <p:spPr>
          <a:xfrm>
            <a:off x="351075" y="3181125"/>
            <a:ext cx="69954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/>
              <a:t>Docentes: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Ing. Francisco Orozco De La Hoz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Lic. Leandro Dikenstein</a:t>
            </a:r>
            <a:endParaRPr b="1" sz="17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3" name="Google Shape;2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525" y="4543858"/>
            <a:ext cx="530226" cy="5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776" y="600103"/>
            <a:ext cx="2603725" cy="3246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Indicadores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4" name="Google Shape;364;p22"/>
          <p:cNvSpPr/>
          <p:nvPr/>
        </p:nvSpPr>
        <p:spPr>
          <a:xfrm flipH="1">
            <a:off x="974625" y="3996925"/>
            <a:ext cx="866900" cy="853479"/>
          </a:xfrm>
          <a:custGeom>
            <a:rect b="b" l="l" r="r" t="t"/>
            <a:pathLst>
              <a:path extrusionOk="0" h="1399146" w="1438838">
                <a:moveTo>
                  <a:pt x="1438838" y="0"/>
                </a:moveTo>
                <a:lnTo>
                  <a:pt x="0" y="0"/>
                </a:lnTo>
                <a:lnTo>
                  <a:pt x="0" y="1399146"/>
                </a:lnTo>
                <a:lnTo>
                  <a:pt x="1438838" y="1399146"/>
                </a:lnTo>
                <a:lnTo>
                  <a:pt x="143883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22"/>
          <p:cNvSpPr txBox="1"/>
          <p:nvPr/>
        </p:nvSpPr>
        <p:spPr>
          <a:xfrm>
            <a:off x="2059125" y="4268125"/>
            <a:ext cx="3129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Nunito"/>
                <a:ea typeface="Nunito"/>
                <a:cs typeface="Nunito"/>
                <a:sym typeface="Nunito"/>
              </a:rPr>
              <a:t>Burndown Chart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6" name="Google Shape;3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150" y="2495550"/>
            <a:ext cx="666796" cy="5376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2"/>
          <p:cNvSpPr txBox="1"/>
          <p:nvPr/>
        </p:nvSpPr>
        <p:spPr>
          <a:xfrm>
            <a:off x="2059125" y="3365750"/>
            <a:ext cx="3129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Nunito"/>
                <a:ea typeface="Nunito"/>
                <a:cs typeface="Nunito"/>
                <a:sym typeface="Nunito"/>
              </a:rPr>
              <a:t>Evolución de prueba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22"/>
          <p:cNvSpPr/>
          <p:nvPr/>
        </p:nvSpPr>
        <p:spPr>
          <a:xfrm>
            <a:off x="991900" y="1602550"/>
            <a:ext cx="741422" cy="623427"/>
          </a:xfrm>
          <a:custGeom>
            <a:rect b="b" l="l" r="r" t="t"/>
            <a:pathLst>
              <a:path extrusionOk="0" h="1265842" w="1446677">
                <a:moveTo>
                  <a:pt x="0" y="0"/>
                </a:moveTo>
                <a:lnTo>
                  <a:pt x="1446678" y="0"/>
                </a:lnTo>
                <a:lnTo>
                  <a:pt x="1446678" y="1265842"/>
                </a:lnTo>
                <a:lnTo>
                  <a:pt x="0" y="1265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6208" l="-19538" r="-16428" t="-29279"/>
            </a:stretch>
          </a:blipFill>
          <a:ln>
            <a:noFill/>
          </a:ln>
        </p:spPr>
      </p:sp>
      <p:sp>
        <p:nvSpPr>
          <p:cNvPr id="369" name="Google Shape;369;p22"/>
          <p:cNvSpPr txBox="1"/>
          <p:nvPr/>
        </p:nvSpPr>
        <p:spPr>
          <a:xfrm>
            <a:off x="2059125" y="1677325"/>
            <a:ext cx="3129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Nunito"/>
                <a:ea typeface="Nunito"/>
                <a:cs typeface="Nunito"/>
                <a:sym typeface="Nunito"/>
              </a:rPr>
              <a:t>Funcionalidad completa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2059125" y="2439325"/>
            <a:ext cx="3129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Nunito"/>
                <a:ea typeface="Nunito"/>
                <a:cs typeface="Nunito"/>
                <a:sym typeface="Nunito"/>
              </a:rPr>
              <a:t>Nivel de calidad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899149" y="3334975"/>
            <a:ext cx="928651" cy="623926"/>
          </a:xfrm>
          <a:custGeom>
            <a:rect b="b" l="l" r="r" t="t"/>
            <a:pathLst>
              <a:path extrusionOk="0" h="1934655" w="1680817">
                <a:moveTo>
                  <a:pt x="0" y="0"/>
                </a:moveTo>
                <a:lnTo>
                  <a:pt x="1680817" y="0"/>
                </a:lnTo>
                <a:lnTo>
                  <a:pt x="1680817" y="1934655"/>
                </a:lnTo>
                <a:lnTo>
                  <a:pt x="0" y="193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3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>
            <p:ph type="title"/>
          </p:nvPr>
        </p:nvSpPr>
        <p:spPr>
          <a:xfrm>
            <a:off x="1715350" y="682275"/>
            <a:ext cx="2286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Tecnologías</a:t>
            </a:r>
            <a:r>
              <a:rPr lang="es-419">
                <a:solidFill>
                  <a:srgbClr val="000000"/>
                </a:solidFill>
              </a:rPr>
              <a:t>                      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8" name="Google Shape;3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38" y="1254505"/>
            <a:ext cx="1548925" cy="10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6089" y="1368075"/>
            <a:ext cx="1837651" cy="8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6100" y="2775175"/>
            <a:ext cx="1903800" cy="4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038" y="2527213"/>
            <a:ext cx="172800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7700" y="3770675"/>
            <a:ext cx="1496300" cy="70234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3"/>
          <p:cNvSpPr txBox="1"/>
          <p:nvPr>
            <p:ph type="title"/>
          </p:nvPr>
        </p:nvSpPr>
        <p:spPr>
          <a:xfrm>
            <a:off x="5564700" y="722150"/>
            <a:ext cx="2797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Comunicación </a:t>
            </a:r>
            <a:r>
              <a:rPr lang="es-419"/>
              <a:t>                      </a:t>
            </a:r>
            <a:endParaRPr/>
          </a:p>
        </p:txBody>
      </p:sp>
      <p:pic>
        <p:nvPicPr>
          <p:cNvPr id="384" name="Google Shape;384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3638" y="2681175"/>
            <a:ext cx="1639076" cy="9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0475" y="1408625"/>
            <a:ext cx="1903800" cy="104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08825" y="2559775"/>
            <a:ext cx="1601275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72275" y="3770685"/>
            <a:ext cx="2208237" cy="8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3"/>
          <p:cNvSpPr txBox="1"/>
          <p:nvPr/>
        </p:nvSpPr>
        <p:spPr>
          <a:xfrm>
            <a:off x="557850" y="3182100"/>
            <a:ext cx="805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www.develou.com/</a:t>
            </a:r>
            <a:endParaRPr b="1" sz="16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450625" y="2032763"/>
            <a:ext cx="71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developer.android.com/</a:t>
            </a:r>
            <a:endParaRPr b="1" sz="16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3400750" y="2032763"/>
            <a:ext cx="71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opencv.org/</a:t>
            </a:r>
            <a:endParaRPr b="1" sz="16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4"/>
          <p:cNvSpPr txBox="1"/>
          <p:nvPr>
            <p:ph type="title"/>
          </p:nvPr>
        </p:nvSpPr>
        <p:spPr>
          <a:xfrm>
            <a:off x="3148025" y="1561500"/>
            <a:ext cx="7030500" cy="2020500"/>
          </a:xfrm>
          <a:prstGeom prst="rect">
            <a:avLst/>
          </a:prstGeom>
          <a:effectLst>
            <a:outerShdw blurRad="57150" rotWithShape="0" algn="bl" dir="2340000" dist="57150">
              <a:srgbClr val="000000">
                <a:alpha val="78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600">
                <a:solidFill>
                  <a:schemeClr val="lt1"/>
                </a:solidFill>
              </a:rPr>
              <a:t>¡Muchas</a:t>
            </a:r>
            <a:br>
              <a:rPr lang="es-419" sz="5600">
                <a:solidFill>
                  <a:schemeClr val="lt1"/>
                </a:solidFill>
              </a:rPr>
            </a:br>
            <a:r>
              <a:rPr lang="es-419" sz="5600">
                <a:solidFill>
                  <a:schemeClr val="lt1"/>
                </a:solidFill>
              </a:rPr>
              <a:t>Gracias!</a:t>
            </a:r>
            <a:endParaRPr sz="5600">
              <a:solidFill>
                <a:schemeClr val="lt1"/>
              </a:solidFill>
            </a:endParaRPr>
          </a:p>
        </p:txBody>
      </p:sp>
      <p:pic>
        <p:nvPicPr>
          <p:cNvPr id="397" name="Google Shape;3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775" y="560525"/>
            <a:ext cx="3614850" cy="4506776"/>
          </a:xfrm>
          <a:prstGeom prst="rect">
            <a:avLst/>
          </a:prstGeom>
          <a:noFill/>
          <a:ln>
            <a:noFill/>
          </a:ln>
          <a:effectLst>
            <a:outerShdw blurRad="1157288" rotWithShape="0" algn="bl" dir="2580000" dist="38100">
              <a:schemeClr val="lt1"/>
            </a:outerShdw>
          </a:effectLst>
        </p:spPr>
      </p:pic>
      <p:sp>
        <p:nvSpPr>
          <p:cNvPr id="398" name="Google Shape;398;p24"/>
          <p:cNvSpPr txBox="1"/>
          <p:nvPr/>
        </p:nvSpPr>
        <p:spPr>
          <a:xfrm>
            <a:off x="7594200" y="4526125"/>
            <a:ext cx="2107800" cy="38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preguntas?</a:t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4"/>
          <p:cNvPicPr preferRelativeResize="0"/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 flipH="1">
            <a:off x="-154975" y="2137375"/>
            <a:ext cx="2693425" cy="30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4"/>
          <p:cNvSpPr txBox="1"/>
          <p:nvPr>
            <p:ph type="title"/>
          </p:nvPr>
        </p:nvSpPr>
        <p:spPr>
          <a:xfrm>
            <a:off x="3698675" y="1521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D1117"/>
                </a:solidFill>
              </a:rPr>
              <a:t>Introducción</a:t>
            </a:r>
            <a:r>
              <a:rPr lang="es-419">
                <a:solidFill>
                  <a:srgbClr val="0D1117"/>
                </a:solidFill>
              </a:rPr>
              <a:t> a Cypher Vault</a:t>
            </a:r>
            <a:endParaRPr>
              <a:solidFill>
                <a:srgbClr val="0D111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/>
        </p:nvSpPr>
        <p:spPr>
          <a:xfrm>
            <a:off x="4014700" y="1394262"/>
            <a:ext cx="50037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s-419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Aplicación android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s-419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Reconocimiento  facial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s-419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Cifrado y almacenamiento de imágenes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b="1" lang="es-419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Facilidad de uso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Google Shape;294;p14"/>
          <p:cNvSpPr txBox="1"/>
          <p:nvPr/>
        </p:nvSpPr>
        <p:spPr>
          <a:xfrm>
            <a:off x="3797700" y="947838"/>
            <a:ext cx="746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¿QUÉ ES?</a:t>
            </a:r>
            <a:endParaRPr b="1" sz="17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 txBox="1"/>
          <p:nvPr>
            <p:ph type="title"/>
          </p:nvPr>
        </p:nvSpPr>
        <p:spPr>
          <a:xfrm>
            <a:off x="998450" y="332575"/>
            <a:ext cx="70305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D1117"/>
                </a:solidFill>
              </a:rPr>
              <a:t>Metodología</a:t>
            </a:r>
            <a:endParaRPr>
              <a:solidFill>
                <a:srgbClr val="0D1117"/>
              </a:solidFill>
            </a:endParaRPr>
          </a:p>
        </p:txBody>
      </p:sp>
      <p:sp>
        <p:nvSpPr>
          <p:cNvPr id="301" name="Google Shape;301;p15"/>
          <p:cNvSpPr txBox="1"/>
          <p:nvPr>
            <p:ph idx="1" type="body"/>
          </p:nvPr>
        </p:nvSpPr>
        <p:spPr>
          <a:xfrm>
            <a:off x="918875" y="982975"/>
            <a:ext cx="7030500" cy="13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-419" sz="1600">
                <a:solidFill>
                  <a:srgbClr val="0D1117"/>
                </a:solidFill>
              </a:rPr>
              <a:t>Híbrida </a:t>
            </a:r>
            <a:r>
              <a:rPr b="1" lang="es-419" sz="1600">
                <a:solidFill>
                  <a:srgbClr val="0D1117"/>
                </a:solidFill>
              </a:rPr>
              <a:t>(Agile y tradi</a:t>
            </a:r>
            <a:r>
              <a:rPr b="1" lang="es-419" sz="1600">
                <a:solidFill>
                  <a:srgbClr val="0D1117"/>
                </a:solidFill>
              </a:rPr>
              <a:t>c</a:t>
            </a:r>
            <a:r>
              <a:rPr b="1" lang="es-419" sz="1600">
                <a:solidFill>
                  <a:srgbClr val="0D1117"/>
                </a:solidFill>
              </a:rPr>
              <a:t>ional)</a:t>
            </a:r>
            <a:endParaRPr b="1" sz="1600">
              <a:solidFill>
                <a:srgbClr val="0D111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-419" sz="1600">
                <a:solidFill>
                  <a:srgbClr val="0D1117"/>
                </a:solidFill>
              </a:rPr>
              <a:t>Entregas incrementales</a:t>
            </a:r>
            <a:endParaRPr b="1" sz="1600">
              <a:solidFill>
                <a:srgbClr val="0D111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-419" sz="1600">
                <a:solidFill>
                  <a:srgbClr val="0D1117"/>
                </a:solidFill>
              </a:rPr>
              <a:t>Comunicación constante</a:t>
            </a:r>
            <a:endParaRPr b="1" sz="1600">
              <a:solidFill>
                <a:srgbClr val="0D1117"/>
              </a:solidFill>
            </a:endParaRPr>
          </a:p>
        </p:txBody>
      </p:sp>
      <p:sp>
        <p:nvSpPr>
          <p:cNvPr id="302" name="Google Shape;302;p15"/>
          <p:cNvSpPr txBox="1"/>
          <p:nvPr/>
        </p:nvSpPr>
        <p:spPr>
          <a:xfrm>
            <a:off x="1777550" y="3879000"/>
            <a:ext cx="739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3" name="Google Shape;3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34200"/>
            <a:ext cx="4164800" cy="3629700"/>
          </a:xfrm>
          <a:prstGeom prst="rect">
            <a:avLst/>
          </a:prstGeom>
          <a:noFill/>
          <a:ln>
            <a:noFill/>
          </a:ln>
          <a:effectLst>
            <a:outerShdw rotWithShape="0" algn="bl" dir="1500000" dist="38100">
              <a:schemeClr val="lt1"/>
            </a:outerShdw>
          </a:effectLst>
        </p:spPr>
      </p:pic>
      <p:pic>
        <p:nvPicPr>
          <p:cNvPr id="304" name="Google Shape;3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25" y="1924700"/>
            <a:ext cx="4300125" cy="3450350"/>
          </a:xfrm>
          <a:prstGeom prst="rect">
            <a:avLst/>
          </a:prstGeom>
          <a:noFill/>
          <a:ln>
            <a:noFill/>
          </a:ln>
          <a:effectLst>
            <a:outerShdw rotWithShape="0" algn="bl" dir="11040000" dist="38100">
              <a:schemeClr val="lt1">
                <a:alpha val="95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6"/>
          <p:cNvSpPr txBox="1"/>
          <p:nvPr>
            <p:ph type="title"/>
          </p:nvPr>
        </p:nvSpPr>
        <p:spPr>
          <a:xfrm>
            <a:off x="522113" y="1084213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D1117"/>
                </a:solidFill>
              </a:rPr>
              <a:t>Roles</a:t>
            </a:r>
            <a:endParaRPr>
              <a:solidFill>
                <a:srgbClr val="0D1117"/>
              </a:solidFill>
            </a:endParaRPr>
          </a:p>
        </p:txBody>
      </p:sp>
      <p:sp>
        <p:nvSpPr>
          <p:cNvPr id="311" name="Google Shape;311;p16"/>
          <p:cNvSpPr txBox="1"/>
          <p:nvPr>
            <p:ph idx="1" type="body"/>
          </p:nvPr>
        </p:nvSpPr>
        <p:spPr>
          <a:xfrm>
            <a:off x="402388" y="1763068"/>
            <a:ext cx="33990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63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80"/>
              <a:buChar char="●"/>
            </a:pPr>
            <a:r>
              <a:rPr b="1" lang="es-419" sz="1779">
                <a:solidFill>
                  <a:srgbClr val="0D1117"/>
                </a:solidFill>
              </a:rPr>
              <a:t>Líder de Proyecto</a:t>
            </a:r>
            <a:endParaRPr b="1" sz="1779">
              <a:solidFill>
                <a:srgbClr val="0D1117"/>
              </a:solidFill>
            </a:endParaRPr>
          </a:p>
          <a:p>
            <a:pPr indent="-34163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80"/>
              <a:buChar char="●"/>
            </a:pPr>
            <a:r>
              <a:rPr b="1" lang="es-419" sz="1779">
                <a:solidFill>
                  <a:srgbClr val="0D1117"/>
                </a:solidFill>
              </a:rPr>
              <a:t>Scrum Master</a:t>
            </a:r>
            <a:endParaRPr b="1" sz="1779">
              <a:solidFill>
                <a:srgbClr val="0D1117"/>
              </a:solidFill>
            </a:endParaRPr>
          </a:p>
          <a:p>
            <a:pPr indent="-34163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80"/>
              <a:buChar char="●"/>
            </a:pPr>
            <a:r>
              <a:rPr b="1" lang="es-419" sz="1779">
                <a:solidFill>
                  <a:srgbClr val="0D1117"/>
                </a:solidFill>
              </a:rPr>
              <a:t>Desarrolladores</a:t>
            </a:r>
            <a:endParaRPr b="1" sz="1779">
              <a:solidFill>
                <a:srgbClr val="0D1117"/>
              </a:solidFill>
            </a:endParaRPr>
          </a:p>
          <a:p>
            <a:pPr indent="-34163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780"/>
              <a:buChar char="●"/>
            </a:pPr>
            <a:r>
              <a:rPr b="1" lang="es-419" sz="1779">
                <a:solidFill>
                  <a:srgbClr val="0D1117"/>
                </a:solidFill>
              </a:rPr>
              <a:t>Testers</a:t>
            </a:r>
            <a:endParaRPr b="1" sz="1779">
              <a:solidFill>
                <a:srgbClr val="0D1117"/>
              </a:solidFill>
            </a:endParaRPr>
          </a:p>
        </p:txBody>
      </p:sp>
      <p:sp>
        <p:nvSpPr>
          <p:cNvPr id="312" name="Google Shape;312;p16"/>
          <p:cNvSpPr txBox="1"/>
          <p:nvPr>
            <p:ph idx="1" type="body"/>
          </p:nvPr>
        </p:nvSpPr>
        <p:spPr>
          <a:xfrm>
            <a:off x="3170725" y="3314625"/>
            <a:ext cx="21777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380">
                <a:solidFill>
                  <a:srgbClr val="0D1117"/>
                </a:solidFill>
              </a:rPr>
              <a:t>Scrum Master</a:t>
            </a:r>
            <a:endParaRPr b="1" sz="2380">
              <a:solidFill>
                <a:srgbClr val="0D1117"/>
              </a:solidFill>
            </a:endParaRPr>
          </a:p>
          <a:p>
            <a:pPr indent="0" lvl="0" marL="457200" rtl="0" algn="l">
              <a:lnSpc>
                <a:spcPct val="1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79"/>
          </a:p>
        </p:txBody>
      </p:sp>
      <p:sp>
        <p:nvSpPr>
          <p:cNvPr id="313" name="Google Shape;313;p16"/>
          <p:cNvSpPr txBox="1"/>
          <p:nvPr>
            <p:ph idx="1" type="body"/>
          </p:nvPr>
        </p:nvSpPr>
        <p:spPr>
          <a:xfrm>
            <a:off x="5737900" y="3467025"/>
            <a:ext cx="29616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779">
                <a:solidFill>
                  <a:srgbClr val="0D1117"/>
                </a:solidFill>
              </a:rPr>
              <a:t>Desarrolladores </a:t>
            </a:r>
            <a:r>
              <a:rPr b="1" lang="es-419" sz="1779">
                <a:solidFill>
                  <a:srgbClr val="000000"/>
                </a:solidFill>
              </a:rPr>
              <a:t>y Tester</a:t>
            </a:r>
            <a:endParaRPr b="1" sz="1779">
              <a:solidFill>
                <a:srgbClr val="000000"/>
              </a:solidFill>
            </a:endParaRPr>
          </a:p>
        </p:txBody>
      </p:sp>
      <p:pic>
        <p:nvPicPr>
          <p:cNvPr id="314" name="Google Shape;3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062" y="1254698"/>
            <a:ext cx="2177627" cy="239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624" y="857600"/>
            <a:ext cx="3334500" cy="26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7"/>
          <p:cNvSpPr txBox="1"/>
          <p:nvPr>
            <p:ph type="title"/>
          </p:nvPr>
        </p:nvSpPr>
        <p:spPr>
          <a:xfrm>
            <a:off x="667258" y="2821417"/>
            <a:ext cx="78486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D1117"/>
                </a:solidFill>
              </a:rPr>
              <a:t>Fuera de Alcance</a:t>
            </a:r>
            <a:endParaRPr sz="3000">
              <a:solidFill>
                <a:srgbClr val="0D1117"/>
              </a:solidFill>
            </a:endParaRPr>
          </a:p>
        </p:txBody>
      </p:sp>
      <p:sp>
        <p:nvSpPr>
          <p:cNvPr id="322" name="Google Shape;322;p17"/>
          <p:cNvSpPr txBox="1"/>
          <p:nvPr>
            <p:ph type="title"/>
          </p:nvPr>
        </p:nvSpPr>
        <p:spPr>
          <a:xfrm>
            <a:off x="752325" y="541475"/>
            <a:ext cx="78486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00000"/>
                </a:solidFill>
              </a:rPr>
              <a:t>Alcance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23" name="Google Shape;323;p17"/>
          <p:cNvSpPr txBox="1"/>
          <p:nvPr/>
        </p:nvSpPr>
        <p:spPr>
          <a:xfrm>
            <a:off x="538150" y="1256724"/>
            <a:ext cx="79377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Font typeface="Nunito"/>
              <a:buChar char="●"/>
            </a:pPr>
            <a:r>
              <a:rPr b="1" lang="es-419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App Android</a:t>
            </a:r>
            <a:endParaRPr b="1" sz="18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Font typeface="Nunito"/>
              <a:buChar char="●"/>
            </a:pPr>
            <a:r>
              <a:rPr b="1" lang="es-419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V</a:t>
            </a:r>
            <a:r>
              <a:rPr b="1" lang="es-419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erificación</a:t>
            </a:r>
            <a:r>
              <a:rPr b="1" lang="es-419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 facial</a:t>
            </a:r>
            <a:endParaRPr b="1" sz="18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800"/>
              <a:buFont typeface="Nunito"/>
              <a:buChar char="●"/>
            </a:pPr>
            <a:r>
              <a:rPr b="1" lang="es-419" sz="18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Almacenamiento</a:t>
            </a:r>
            <a:endParaRPr b="1" sz="18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17"/>
          <p:cNvSpPr txBox="1"/>
          <p:nvPr/>
        </p:nvSpPr>
        <p:spPr>
          <a:xfrm>
            <a:off x="538150" y="3558350"/>
            <a:ext cx="8605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s-419" sz="1800">
                <a:latin typeface="Nunito"/>
                <a:ea typeface="Nunito"/>
                <a:cs typeface="Nunito"/>
                <a:sym typeface="Nunito"/>
              </a:rPr>
              <a:t>App IOS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s-419" sz="1800">
                <a:latin typeface="Nunito"/>
                <a:ea typeface="Nunito"/>
                <a:cs typeface="Nunito"/>
                <a:sym typeface="Nunito"/>
              </a:rPr>
              <a:t>Versión</a:t>
            </a:r>
            <a:r>
              <a:rPr b="1" lang="es-419" sz="1800">
                <a:latin typeface="Nunito"/>
                <a:ea typeface="Nunito"/>
                <a:cs typeface="Nunito"/>
                <a:sym typeface="Nunito"/>
              </a:rPr>
              <a:t> Desktop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5" name="Google Shape;3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950" y="815463"/>
            <a:ext cx="2204025" cy="216447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7980000" dist="66675">
              <a:schemeClr val="lt1">
                <a:alpha val="71000"/>
              </a:scheme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6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75" y="0"/>
            <a:ext cx="8132998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D1117"/>
                </a:solidFill>
              </a:rPr>
              <a:t>Estimaciones</a:t>
            </a:r>
            <a:endParaRPr>
              <a:solidFill>
                <a:srgbClr val="0D1117"/>
              </a:solidFill>
            </a:endParaRPr>
          </a:p>
        </p:txBody>
      </p:sp>
      <p:sp>
        <p:nvSpPr>
          <p:cNvPr id="338" name="Google Shape;338;p19"/>
          <p:cNvSpPr txBox="1"/>
          <p:nvPr>
            <p:ph idx="1" type="body"/>
          </p:nvPr>
        </p:nvSpPr>
        <p:spPr>
          <a:xfrm>
            <a:off x="972100" y="3117025"/>
            <a:ext cx="70305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00000"/>
                </a:solidFill>
              </a:rPr>
              <a:t>Estimación de tiempo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-419" sz="1600">
                <a:solidFill>
                  <a:srgbClr val="000000"/>
                </a:solidFill>
              </a:rPr>
              <a:t>Capacitación (5hs)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-419" sz="1600">
                <a:solidFill>
                  <a:srgbClr val="000000"/>
                </a:solidFill>
              </a:rPr>
              <a:t>Desarrollo (20hs)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s-419" sz="1600">
                <a:solidFill>
                  <a:srgbClr val="000000"/>
                </a:solidFill>
              </a:rPr>
              <a:t>Testing (10hs)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339" name="Google Shape;339;p19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4162100" y="-480425"/>
            <a:ext cx="4057475" cy="38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9"/>
          <p:cNvSpPr txBox="1"/>
          <p:nvPr/>
        </p:nvSpPr>
        <p:spPr>
          <a:xfrm>
            <a:off x="972100" y="1795700"/>
            <a:ext cx="7421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Primer Sprint (2 semanas) </a:t>
            </a:r>
            <a:endParaRPr b="1" sz="16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Prototipo de la interfaz funcional para el registro, la autentificación y base de datos.</a:t>
            </a:r>
            <a:endParaRPr b="1" sz="1500"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0"/>
          <p:cNvSpPr txBox="1"/>
          <p:nvPr>
            <p:ph type="title"/>
          </p:nvPr>
        </p:nvSpPr>
        <p:spPr>
          <a:xfrm>
            <a:off x="10045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rgbClr val="0D1117"/>
                </a:solidFill>
              </a:rPr>
              <a:t>Riesgos</a:t>
            </a:r>
            <a:endParaRPr sz="3400">
              <a:solidFill>
                <a:srgbClr val="0D1117"/>
              </a:solidFill>
            </a:endParaRPr>
          </a:p>
        </p:txBody>
      </p:sp>
      <p:sp>
        <p:nvSpPr>
          <p:cNvPr id="347" name="Google Shape;347;p20"/>
          <p:cNvSpPr txBox="1"/>
          <p:nvPr>
            <p:ph idx="1" type="body"/>
          </p:nvPr>
        </p:nvSpPr>
        <p:spPr>
          <a:xfrm>
            <a:off x="658825" y="19060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-419" sz="1600">
                <a:solidFill>
                  <a:srgbClr val="0D1117"/>
                </a:solidFill>
              </a:rPr>
              <a:t>Baja de un integrante</a:t>
            </a:r>
            <a:endParaRPr b="1" sz="1600">
              <a:solidFill>
                <a:srgbClr val="0D1117"/>
              </a:solidFill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-419" sz="1600">
                <a:solidFill>
                  <a:srgbClr val="0D1117"/>
                </a:solidFill>
              </a:rPr>
              <a:t>Superposición</a:t>
            </a:r>
            <a:r>
              <a:rPr b="1" lang="es-419" sz="1600">
                <a:solidFill>
                  <a:srgbClr val="0D1117"/>
                </a:solidFill>
              </a:rPr>
              <a:t> de tareas</a:t>
            </a:r>
            <a:endParaRPr b="1" sz="1600">
              <a:solidFill>
                <a:srgbClr val="0D1117"/>
              </a:solidFill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-419" sz="1600">
                <a:solidFill>
                  <a:srgbClr val="0D1117"/>
                </a:solidFill>
              </a:rPr>
              <a:t>Enfermedad</a:t>
            </a:r>
            <a:endParaRPr b="1" sz="1600">
              <a:solidFill>
                <a:srgbClr val="0D1117"/>
              </a:solidFill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-419" sz="1600">
                <a:solidFill>
                  <a:srgbClr val="0D1117"/>
                </a:solidFill>
              </a:rPr>
              <a:t>Planificación</a:t>
            </a:r>
            <a:r>
              <a:rPr b="1" lang="es-419" sz="1600">
                <a:solidFill>
                  <a:srgbClr val="0D1117"/>
                </a:solidFill>
              </a:rPr>
              <a:t> inadecuada</a:t>
            </a:r>
            <a:endParaRPr b="1" sz="1600">
              <a:solidFill>
                <a:srgbClr val="0D1117"/>
              </a:solidFill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-419" sz="1600">
                <a:solidFill>
                  <a:srgbClr val="0D1117"/>
                </a:solidFill>
              </a:rPr>
              <a:t>Complicaciones con </a:t>
            </a:r>
            <a:r>
              <a:rPr b="1" lang="es-419" sz="1600">
                <a:solidFill>
                  <a:srgbClr val="0D1117"/>
                </a:solidFill>
              </a:rPr>
              <a:t>tecnologías</a:t>
            </a:r>
            <a:endParaRPr b="1" sz="1600">
              <a:solidFill>
                <a:srgbClr val="0D1117"/>
              </a:solidFill>
            </a:endParaRPr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600"/>
              <a:buChar char="●"/>
            </a:pPr>
            <a:r>
              <a:rPr b="1" lang="es-419" sz="1600">
                <a:solidFill>
                  <a:srgbClr val="0D1117"/>
                </a:solidFill>
              </a:rPr>
              <a:t>Cambios excesivos</a:t>
            </a:r>
            <a:endParaRPr b="1" sz="1600">
              <a:solidFill>
                <a:srgbClr val="0D1117"/>
              </a:solidFill>
            </a:endParaRPr>
          </a:p>
        </p:txBody>
      </p:sp>
      <p:pic>
        <p:nvPicPr>
          <p:cNvPr id="348" name="Google Shape;3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800" y="479350"/>
            <a:ext cx="1131125" cy="9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525" y="479350"/>
            <a:ext cx="1131125" cy="9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1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Administración de cambios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6" name="Google Shape;356;p21"/>
          <p:cNvSpPr txBox="1"/>
          <p:nvPr>
            <p:ph idx="1" type="body"/>
          </p:nvPr>
        </p:nvSpPr>
        <p:spPr>
          <a:xfrm>
            <a:off x="1176900" y="1866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s-419" sz="1600">
                <a:solidFill>
                  <a:srgbClr val="000000"/>
                </a:solidFill>
              </a:rPr>
              <a:t>Administración de cambios</a:t>
            </a:r>
            <a:endParaRPr b="1" sz="1600">
              <a:solidFill>
                <a:srgbClr val="000000"/>
              </a:solidFill>
            </a:endParaRPr>
          </a:p>
          <a:p>
            <a:pPr indent="-32258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b="1" lang="es-419" sz="1600">
                <a:solidFill>
                  <a:srgbClr val="000000"/>
                </a:solidFill>
              </a:rPr>
              <a:t>Comité de cambios</a:t>
            </a:r>
            <a:endParaRPr b="1" sz="1600">
              <a:solidFill>
                <a:srgbClr val="000000"/>
              </a:solidFill>
            </a:endParaRPr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s-419" sz="1600">
                <a:solidFill>
                  <a:srgbClr val="000000"/>
                </a:solidFill>
              </a:rPr>
              <a:t>Seguimientos de cambios</a:t>
            </a:r>
            <a:endParaRPr b="1" sz="1600">
              <a:solidFill>
                <a:srgbClr val="000000"/>
              </a:solidFill>
            </a:endParaRPr>
          </a:p>
          <a:p>
            <a:pPr indent="-316706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b="1" lang="es-419" sz="1500">
                <a:solidFill>
                  <a:srgbClr val="000000"/>
                </a:solidFill>
              </a:rPr>
              <a:t>D</a:t>
            </a:r>
            <a:r>
              <a:rPr b="1" lang="es-419" sz="1500">
                <a:solidFill>
                  <a:srgbClr val="000000"/>
                </a:solidFill>
              </a:rPr>
              <a:t>ocumentación</a:t>
            </a:r>
            <a:r>
              <a:rPr b="1" lang="es-419" sz="1500">
                <a:solidFill>
                  <a:srgbClr val="000000"/>
                </a:solidFill>
              </a:rPr>
              <a:t> de solicitud de cambios</a:t>
            </a:r>
            <a:endParaRPr b="1" sz="1500">
              <a:solidFill>
                <a:srgbClr val="000000"/>
              </a:solidFill>
            </a:endParaRPr>
          </a:p>
          <a:p>
            <a:pPr indent="-316706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b="1" lang="es-419" sz="1500">
                <a:solidFill>
                  <a:srgbClr val="000000"/>
                </a:solidFill>
              </a:rPr>
              <a:t>Análisis</a:t>
            </a:r>
            <a:r>
              <a:rPr b="1" lang="es-419" sz="1500">
                <a:solidFill>
                  <a:srgbClr val="000000"/>
                </a:solidFill>
              </a:rPr>
              <a:t> de impacto</a:t>
            </a:r>
            <a:endParaRPr b="1" sz="1500">
              <a:solidFill>
                <a:srgbClr val="000000"/>
              </a:solidFill>
            </a:endParaRPr>
          </a:p>
          <a:p>
            <a:pPr indent="-316706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b="1" lang="es-419" sz="1500">
                <a:solidFill>
                  <a:srgbClr val="000000"/>
                </a:solidFill>
              </a:rPr>
              <a:t>Trello</a:t>
            </a:r>
            <a:endParaRPr b="1" sz="1500">
              <a:solidFill>
                <a:srgbClr val="000000"/>
              </a:solidFill>
            </a:endParaRPr>
          </a:p>
        </p:txBody>
      </p:sp>
      <p:pic>
        <p:nvPicPr>
          <p:cNvPr id="357" name="Google Shape;3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275" y="3565566"/>
            <a:ext cx="1306175" cy="128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1792775"/>
            <a:ext cx="1306175" cy="12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